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7" r:id="rId4"/>
    <p:sldId id="259" r:id="rId5"/>
    <p:sldId id="269" r:id="rId6"/>
    <p:sldId id="270" r:id="rId7"/>
    <p:sldId id="271" r:id="rId8"/>
    <p:sldId id="272" r:id="rId9"/>
    <p:sldId id="273" r:id="rId10"/>
    <p:sldId id="260" r:id="rId11"/>
    <p:sldId id="261" r:id="rId12"/>
    <p:sldId id="262" r:id="rId13"/>
    <p:sldId id="264" r:id="rId14"/>
    <p:sldId id="268" r:id="rId15"/>
    <p:sldId id="267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A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2A296-FD15-4E69-A6A8-6F4ED8527AD0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4EB15-540B-4015-9623-36861D63D0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547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24EB15-540B-4015-9623-36861D63D0C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8082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5338F3-FF6B-FD8E-0839-BD20C6035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CAE5F5-3B0E-E7A9-7972-9043473E2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25CBF8-C2D1-1399-A4DA-272C1618A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CC97B-7F99-4396-B983-A69088865DB7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DA46EC-C0C0-873C-7EB8-E9D340D7C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6E2D08-7B2D-A3E1-68B2-DDA86F7F6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E907-413F-41A7-9406-AF6E5D38E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94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F469F-6CC6-A0DE-E572-1B970396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3682EA7-A5A3-CE36-C54F-78C771043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153F17-8250-6BFB-12A9-D56290A2A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CC97B-7F99-4396-B983-A69088865DB7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6A344F-9D74-7587-E0AB-0E093D950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57A992-B624-F218-4F4E-28B499D6F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E907-413F-41A7-9406-AF6E5D38E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478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446CD3-4120-C2EF-5F6F-6A5C2E9DB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AA6D32A-54F9-A269-BF30-EB1B0822C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97D734-84A9-C606-56E2-A71E04014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CC97B-7F99-4396-B983-A69088865DB7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1CFCC2-B60E-4991-AC0A-3B9795FA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78271F-EA22-5235-5963-88614047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E907-413F-41A7-9406-AF6E5D38E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732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C0C94-1A03-5BBA-9109-9E467EA03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F2E703-B162-0689-C346-041300FB8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FFCB92-BAEE-0111-717F-C9A9A3518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CC97B-7F99-4396-B983-A69088865DB7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34EAFB-28B4-A1CC-36B8-CFE56EFAB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856A84-BF45-6BC3-B09E-12A7B97B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E907-413F-41A7-9406-AF6E5D38E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75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5E1CF-A75E-C118-CB27-4D81C9FF1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300405-67D9-2AB3-2FAC-E510B4D5B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66E8CE-386A-BB66-A632-F80D5D266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CC97B-7F99-4396-B983-A69088865DB7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972D6B-8619-171B-B1CB-FA0CEE7B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4DCCCC-6025-856D-3A32-EF64E104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E907-413F-41A7-9406-AF6E5D38E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02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F7731-426C-4148-F08C-9B7DF2B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785AFE-96D5-9DA1-F425-6FF773F99A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00E09A-F45F-AB84-5C52-65435FAE1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ABFECC-833F-583A-DC76-3C3C7003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CC97B-7F99-4396-B983-A69088865DB7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91E06F0-20A2-FFBA-DD7F-598D4159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C19CE9-905C-4033-F95B-CE0694C53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E907-413F-41A7-9406-AF6E5D38E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3565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5377D-3F36-4D60-9E32-35F669B74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80F762-7BF4-D3D9-B94C-87C5C7041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88D2014-CA63-EF46-DF9B-7E89C4209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D846732-0DB9-6664-A96B-DF694EB9D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B970213-364D-F9B2-4250-831551B75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A6270D3-D9E8-7530-E2D0-5261C13B3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CC97B-7F99-4396-B983-A69088865DB7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E9D9939-9C57-9EFE-D18D-574A07CE8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9B9D7DB-A966-2855-BDBA-1EFF9D62B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E907-413F-41A7-9406-AF6E5D38E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075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47792-9C00-71F1-31B5-B361C391B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3453F89-A864-C554-2551-0187A93A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CC97B-7F99-4396-B983-A69088865DB7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B86188-09DF-4793-0ECE-5ED15A97C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698F06-D2AC-FE4C-63F4-196C5241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E907-413F-41A7-9406-AF6E5D38E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210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1AD7DCB-9C9F-3EF3-A09D-81C9F83E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CC97B-7F99-4396-B983-A69088865DB7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D96D98D-6C95-5551-204E-2324E3244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FE8BDA0-3B4A-EFF7-2444-1240DFFFF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E907-413F-41A7-9406-AF6E5D38E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771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4769D-A011-D0BA-6FCC-CE674B42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37218D-442B-9E8D-87FA-1E896F0B9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51C0B3-C28E-8FEB-857B-D89E70241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FA333B-A564-9E83-9736-054732CC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CC97B-7F99-4396-B983-A69088865DB7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3F78A6E-653C-4523-5386-195820D5A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9173A31-90FB-5349-AE7D-187C2D19A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E907-413F-41A7-9406-AF6E5D38E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133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7A52A-3B99-D25C-E2E1-D3EEDC0B4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3684FA3-4119-81B1-24FF-D7C0CA92C8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08AFA4-4503-1C67-C146-F3825179D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93E100-0BC0-8A44-0945-08540208C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CC97B-7F99-4396-B983-A69088865DB7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ACB7A2C-AB9F-004F-DA17-EB94386A9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D7F2510-4C0E-5D7D-6C65-F63DE66FE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8E907-413F-41A7-9406-AF6E5D38E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79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23986B9-B74A-A4E3-6FBA-512644D9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F73CC0-A85A-82DA-46B9-B0C1EED1D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7CCC16-971F-7039-6078-1640DFA6E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CC97B-7F99-4396-B983-A69088865DB7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A761DD-F755-3173-8E44-E1B699E41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10822F-632C-52BA-CC2C-312A9C6C8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8E907-413F-41A7-9406-AF6E5D38E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126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1F32397-2040-4876-AF17-C7947B493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196" y="742122"/>
            <a:ext cx="4935607" cy="493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148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45FFF-4726-0B5A-3CA9-744466206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90255"/>
            <a:ext cx="6686833" cy="720725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TECNOLOGIAS UTILIZADAS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5D2923-FD54-3B4D-A760-D349536FD150}"/>
              </a:ext>
            </a:extLst>
          </p:cNvPr>
          <p:cNvCxnSpPr>
            <a:cxnSpLocks/>
          </p:cNvCxnSpPr>
          <p:nvPr/>
        </p:nvCxnSpPr>
        <p:spPr>
          <a:xfrm>
            <a:off x="647700" y="1085850"/>
            <a:ext cx="6505857" cy="0"/>
          </a:xfrm>
          <a:prstGeom prst="line">
            <a:avLst/>
          </a:prstGeom>
          <a:ln>
            <a:solidFill>
              <a:srgbClr val="DEA9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B18B71EB-449F-A15E-DE71-A4F17FF79DFA}"/>
              </a:ext>
            </a:extLst>
          </p:cNvPr>
          <p:cNvSpPr txBox="1"/>
          <p:nvPr/>
        </p:nvSpPr>
        <p:spPr>
          <a:xfrm>
            <a:off x="2662996" y="1472601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125208F-6FE7-1A70-ADA1-647BE97D154A}"/>
              </a:ext>
            </a:extLst>
          </p:cNvPr>
          <p:cNvSpPr txBox="1"/>
          <p:nvPr/>
        </p:nvSpPr>
        <p:spPr>
          <a:xfrm>
            <a:off x="6110570" y="5976894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FRONT-END WEB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EFF278-0150-22A0-71C1-85C71F9E15FF}"/>
              </a:ext>
            </a:extLst>
          </p:cNvPr>
          <p:cNvSpPr txBox="1"/>
          <p:nvPr/>
        </p:nvSpPr>
        <p:spPr>
          <a:xfrm>
            <a:off x="7764259" y="1456881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MOBILE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0151C72-6937-2A3B-9A9F-763AD6A736AA}"/>
              </a:ext>
            </a:extLst>
          </p:cNvPr>
          <p:cNvCxnSpPr>
            <a:cxnSpLocks/>
          </p:cNvCxnSpPr>
          <p:nvPr/>
        </p:nvCxnSpPr>
        <p:spPr>
          <a:xfrm flipV="1">
            <a:off x="5791200" y="1548759"/>
            <a:ext cx="0" cy="4797467"/>
          </a:xfrm>
          <a:prstGeom prst="line">
            <a:avLst/>
          </a:prstGeom>
          <a:ln>
            <a:solidFill>
              <a:srgbClr val="DEA9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Imagem 17">
            <a:extLst>
              <a:ext uri="{FF2B5EF4-FFF2-40B4-BE49-F238E27FC236}">
                <a16:creationId xmlns:a16="http://schemas.microsoft.com/office/drawing/2014/main" id="{17CFCB46-294E-13FE-D765-7748F7228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57" y="1911042"/>
            <a:ext cx="1566602" cy="78330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177D91B-E3D8-5E6A-B9CC-E2F95F289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047" y="1952872"/>
            <a:ext cx="783301" cy="783301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097267B-1000-B84E-416B-C9DE7CB2D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259" y="2156050"/>
            <a:ext cx="2499238" cy="1109662"/>
          </a:xfrm>
          <a:prstGeom prst="rect">
            <a:avLst/>
          </a:prstGeom>
        </p:spPr>
      </p:pic>
      <p:pic>
        <p:nvPicPr>
          <p:cNvPr id="1028" name="Picture 4" descr="Урок React Native Expo | Установка | 1 - YouTube">
            <a:extLst>
              <a:ext uri="{FF2B5EF4-FFF2-40B4-BE49-F238E27FC236}">
                <a16:creationId xmlns:a16="http://schemas.microsoft.com/office/drawing/2014/main" id="{B4801C7B-6B8E-C680-9642-BADB177FC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332" y="3357932"/>
            <a:ext cx="1544128" cy="115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nge Visual Studio Code UI language - TechDirectArchive">
            <a:extLst>
              <a:ext uri="{FF2B5EF4-FFF2-40B4-BE49-F238E27FC236}">
                <a16:creationId xmlns:a16="http://schemas.microsoft.com/office/drawing/2014/main" id="{D75BDEC3-6E21-74F1-C3BF-9931AC9E8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617" y="4707486"/>
            <a:ext cx="1606779" cy="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EDAC9AC-52AD-753D-FBE8-6EB8C26450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83" y="4105155"/>
            <a:ext cx="2447386" cy="152034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C0B4673-AE4F-B858-C95C-E373CE7F1D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24" y="2122336"/>
            <a:ext cx="2793145" cy="27931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60AF4B6-0038-D90D-BE5A-10BAB65C7C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4882" y="3623363"/>
            <a:ext cx="1760301" cy="62723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662669A-3AFB-01AA-2C6F-EA2489C7D4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845" y="2219785"/>
            <a:ext cx="985766" cy="985766"/>
          </a:xfrm>
          <a:prstGeom prst="rect">
            <a:avLst/>
          </a:prstGeom>
        </p:spPr>
      </p:pic>
      <p:pic>
        <p:nvPicPr>
          <p:cNvPr id="1036" name="Picture 12" descr="budibase - NoCode Tools used by Noxcod">
            <a:extLst>
              <a:ext uri="{FF2B5EF4-FFF2-40B4-BE49-F238E27FC236}">
                <a16:creationId xmlns:a16="http://schemas.microsoft.com/office/drawing/2014/main" id="{C890294E-E04F-7D9B-5B5F-5BAA3EAE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332" y="5842014"/>
            <a:ext cx="1427854" cy="71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F0D4330-61A2-49F3-84CD-95A2A47D62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282" y="365125"/>
            <a:ext cx="1052300" cy="10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4266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03523A3-1936-62D1-CAEF-12E55F6FCD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20846268">
            <a:off x="-541146" y="-978853"/>
            <a:ext cx="13274293" cy="76343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745FFF-4726-0B5A-3CA9-744466206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65125"/>
            <a:ext cx="3846112" cy="720725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ARTEFATO API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34BADE-4EA1-42E7-FC5E-488702307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23" y="1246205"/>
            <a:ext cx="10300012" cy="13571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Para gerir todo o fluxo de entrada e saída de dados da nossa aplicação com o banco de dados, criamos uma API Rest. 	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5D2923-FD54-3B4D-A760-D349536FD150}"/>
              </a:ext>
            </a:extLst>
          </p:cNvPr>
          <p:cNvCxnSpPr>
            <a:cxnSpLocks/>
          </p:cNvCxnSpPr>
          <p:nvPr/>
        </p:nvCxnSpPr>
        <p:spPr>
          <a:xfrm>
            <a:off x="647700" y="1085850"/>
            <a:ext cx="3619500" cy="0"/>
          </a:xfrm>
          <a:prstGeom prst="line">
            <a:avLst/>
          </a:prstGeom>
          <a:ln>
            <a:solidFill>
              <a:srgbClr val="DEA9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0308A3-B1F9-BDD4-9175-36B836A11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128406"/>
            <a:ext cx="8679213" cy="436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3DD3A8F-65B0-40E2-99CA-1A15A541C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282" y="365125"/>
            <a:ext cx="1052300" cy="10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6514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45FFF-4726-0B5A-3CA9-744466206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088064" cy="720725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ARTEFATOS FRONT END WEB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5D2923-FD54-3B4D-A760-D349536FD150}"/>
              </a:ext>
            </a:extLst>
          </p:cNvPr>
          <p:cNvCxnSpPr>
            <a:cxnSpLocks/>
          </p:cNvCxnSpPr>
          <p:nvPr/>
        </p:nvCxnSpPr>
        <p:spPr>
          <a:xfrm flipV="1">
            <a:off x="940904" y="1085022"/>
            <a:ext cx="6779577" cy="828"/>
          </a:xfrm>
          <a:prstGeom prst="line">
            <a:avLst/>
          </a:prstGeom>
          <a:ln>
            <a:solidFill>
              <a:srgbClr val="DEA9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4A6C582-E951-32E0-25EA-6F49CF06B63A}"/>
              </a:ext>
            </a:extLst>
          </p:cNvPr>
          <p:cNvSpPr txBox="1"/>
          <p:nvPr/>
        </p:nvSpPr>
        <p:spPr>
          <a:xfrm>
            <a:off x="1604279" y="1390649"/>
            <a:ext cx="125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LOGIN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A249114-F8B1-B326-4778-409DC8B63CDD}"/>
              </a:ext>
            </a:extLst>
          </p:cNvPr>
          <p:cNvSpPr txBox="1"/>
          <p:nvPr/>
        </p:nvSpPr>
        <p:spPr>
          <a:xfrm>
            <a:off x="8945501" y="1390649"/>
            <a:ext cx="208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DASHBOARD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8E0CE02-806B-37C5-D870-8FF0DFDE08A4}"/>
              </a:ext>
            </a:extLst>
          </p:cNvPr>
          <p:cNvSpPr txBox="1"/>
          <p:nvPr/>
        </p:nvSpPr>
        <p:spPr>
          <a:xfrm>
            <a:off x="5235748" y="1389264"/>
            <a:ext cx="142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F0DDE7-2010-6D23-7116-1E3159BDC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91" y="1759981"/>
            <a:ext cx="3492362" cy="405304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3217BDF-84DA-BBD5-0878-97C322D0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090" y="1759981"/>
            <a:ext cx="3593391" cy="408872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5795933-5EFD-FEEF-5CC7-957FDA8A4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418" y="1759981"/>
            <a:ext cx="3762946" cy="408872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CFBF598-6BC5-4DD5-9B1E-538017D22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282" y="365125"/>
            <a:ext cx="1052300" cy="10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3291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45FFF-4726-0B5A-3CA9-744466206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404851"/>
            <a:ext cx="6738258" cy="720725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ARTEFATO MOBILE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5D2923-FD54-3B4D-A760-D349536FD150}"/>
              </a:ext>
            </a:extLst>
          </p:cNvPr>
          <p:cNvCxnSpPr>
            <a:cxnSpLocks/>
          </p:cNvCxnSpPr>
          <p:nvPr/>
        </p:nvCxnSpPr>
        <p:spPr>
          <a:xfrm>
            <a:off x="647700" y="1085850"/>
            <a:ext cx="4944717" cy="0"/>
          </a:xfrm>
          <a:prstGeom prst="line">
            <a:avLst/>
          </a:prstGeom>
          <a:ln>
            <a:solidFill>
              <a:srgbClr val="DEA9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id="{00B89284-6234-2A38-C921-823CDDD93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02" y="2097892"/>
            <a:ext cx="1998890" cy="433092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0B80159-84D0-80B2-400A-A80914AE3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64" y="1971904"/>
            <a:ext cx="2057038" cy="445691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23F0F4BF-9B50-4DA8-733D-00A589E14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776" y="2094194"/>
            <a:ext cx="2000596" cy="4334626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4E986C81-0044-459B-1189-1EFAA213C1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392" y="2051910"/>
            <a:ext cx="1988637" cy="441919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D205D61-5D77-419D-BACA-B694DFEB2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821" y="1331590"/>
            <a:ext cx="3837174" cy="564699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EA59122-4AF8-4570-B146-21EBF450D9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71" y="1331589"/>
            <a:ext cx="3837174" cy="5672579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89E00F78-9475-4D22-83B7-2B513088F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218" y="1323790"/>
            <a:ext cx="3837174" cy="569816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010F1B1F-6CAC-4111-BDA5-CD7B0EC91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23" y="1351282"/>
            <a:ext cx="3837174" cy="569816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5CB253-4B50-4766-829B-F45B66604DE3}"/>
              </a:ext>
            </a:extLst>
          </p:cNvPr>
          <p:cNvSpPr txBox="1"/>
          <p:nvPr/>
        </p:nvSpPr>
        <p:spPr>
          <a:xfrm>
            <a:off x="839475" y="133159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CADASTRO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AB615D1-A157-4A32-AF52-9C22BE1E468A}"/>
              </a:ext>
            </a:extLst>
          </p:cNvPr>
          <p:cNvSpPr txBox="1"/>
          <p:nvPr/>
        </p:nvSpPr>
        <p:spPr>
          <a:xfrm>
            <a:off x="3873014" y="1311523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LOGIN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AD84577-6BF1-4774-B6C9-BCB562DF8674}"/>
              </a:ext>
            </a:extLst>
          </p:cNvPr>
          <p:cNvSpPr txBox="1"/>
          <p:nvPr/>
        </p:nvSpPr>
        <p:spPr>
          <a:xfrm>
            <a:off x="6345764" y="1323790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AGENDAMENTO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26685AA-E646-414E-915A-6AAE20CB8129}"/>
              </a:ext>
            </a:extLst>
          </p:cNvPr>
          <p:cNvSpPr txBox="1"/>
          <p:nvPr/>
        </p:nvSpPr>
        <p:spPr>
          <a:xfrm>
            <a:off x="9758754" y="1323790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PERFIL</a:t>
            </a:r>
          </a:p>
        </p:txBody>
      </p:sp>
    </p:spTree>
    <p:extLst>
      <p:ext uri="{BB962C8B-B14F-4D97-AF65-F5344CB8AC3E}">
        <p14:creationId xmlns:p14="http://schemas.microsoft.com/office/powerpoint/2010/main" val="235266448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-final-jp (1)">
            <a:hlinkClick r:id="" action="ppaction://media"/>
            <a:extLst>
              <a:ext uri="{FF2B5EF4-FFF2-40B4-BE49-F238E27FC236}">
                <a16:creationId xmlns:a16="http://schemas.microsoft.com/office/drawing/2014/main" id="{89FC2170-B872-3CAA-043E-151C7FEE07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94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7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34BADE-4EA1-42E7-FC5E-488702307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870"/>
            <a:ext cx="10515600" cy="10668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OBRIGADO PELA ATENÇÃO!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55DDB1-4388-4C6F-BD13-ED8BBBB15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248" y="2362135"/>
            <a:ext cx="3855504" cy="385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9849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8593F-B030-CDEB-43BF-F65F6A69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ÍNDICE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B9B095-A6A5-AB76-C40B-3DF35DC8C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 – Quem somos</a:t>
            </a:r>
          </a:p>
          <a:p>
            <a:pPr marL="0" indent="0">
              <a:buNone/>
            </a:pPr>
            <a:r>
              <a:rPr lang="pt-BR" sz="2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 – Introdução</a:t>
            </a:r>
          </a:p>
          <a:p>
            <a:pPr marL="0" indent="0">
              <a:buNone/>
            </a:pPr>
            <a:r>
              <a:rPr lang="pt-BR" sz="2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 – Problema</a:t>
            </a:r>
          </a:p>
          <a:p>
            <a:pPr marL="0" indent="0">
              <a:buNone/>
            </a:pPr>
            <a:r>
              <a:rPr lang="pt-BR" sz="2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 –  Objetivo</a:t>
            </a:r>
          </a:p>
          <a:p>
            <a:pPr marL="0" indent="0">
              <a:buNone/>
            </a:pPr>
            <a:r>
              <a:rPr lang="pt-BR" sz="2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 – Relação com a Extensão</a:t>
            </a:r>
          </a:p>
          <a:p>
            <a:pPr marL="0" indent="0">
              <a:buNone/>
            </a:pPr>
            <a:r>
              <a:rPr lang="pt-BR" sz="2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 – Tecnologias Utilizadas</a:t>
            </a:r>
          </a:p>
          <a:p>
            <a:pPr marL="0" indent="0">
              <a:buNone/>
            </a:pPr>
            <a:r>
              <a:rPr lang="pt-BR" sz="2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7 – Artefatos API</a:t>
            </a:r>
          </a:p>
          <a:p>
            <a:pPr marL="0" indent="0">
              <a:buNone/>
            </a:pPr>
            <a:r>
              <a:rPr lang="pt-BR" sz="2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 – Artefatos WEB Front-</a:t>
            </a:r>
            <a:r>
              <a:rPr lang="pt-BR" sz="2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End</a:t>
            </a:r>
            <a:endParaRPr lang="pt-BR" sz="2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>
              <a:buNone/>
            </a:pPr>
            <a:r>
              <a:rPr lang="pt-BR" sz="2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 – Artefatos Mobile</a:t>
            </a:r>
          </a:p>
          <a:p>
            <a:pPr marL="0" indent="0">
              <a:buNone/>
            </a:pPr>
            <a:r>
              <a:rPr lang="pt-BR" sz="2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10  – Vídeo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3247149-8E68-9D0D-ABDE-D4AA1231878B}"/>
              </a:ext>
            </a:extLst>
          </p:cNvPr>
          <p:cNvCxnSpPr>
            <a:cxnSpLocks/>
          </p:cNvCxnSpPr>
          <p:nvPr/>
        </p:nvCxnSpPr>
        <p:spPr>
          <a:xfrm flipV="1">
            <a:off x="838200" y="1417425"/>
            <a:ext cx="1905000" cy="2"/>
          </a:xfrm>
          <a:prstGeom prst="line">
            <a:avLst/>
          </a:prstGeom>
          <a:ln>
            <a:solidFill>
              <a:srgbClr val="DEA9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11026C71-55AD-4146-9413-9671A4D34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282" y="365125"/>
            <a:ext cx="1052300" cy="10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3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45FFF-4726-0B5A-3CA9-744466206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36" y="487151"/>
            <a:ext cx="4155305" cy="720725"/>
          </a:xfrm>
        </p:spPr>
        <p:txBody>
          <a:bodyPr>
            <a:noAutofit/>
          </a:bodyPr>
          <a:lstStyle/>
          <a:p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QUEM SOMOS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5D2923-FD54-3B4D-A760-D349536FD150}"/>
              </a:ext>
            </a:extLst>
          </p:cNvPr>
          <p:cNvCxnSpPr>
            <a:cxnSpLocks/>
          </p:cNvCxnSpPr>
          <p:nvPr/>
        </p:nvCxnSpPr>
        <p:spPr>
          <a:xfrm>
            <a:off x="681596" y="1207048"/>
            <a:ext cx="3797639" cy="828"/>
          </a:xfrm>
          <a:prstGeom prst="line">
            <a:avLst/>
          </a:prstGeom>
          <a:ln>
            <a:solidFill>
              <a:srgbClr val="DEA9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791BB12-F7DD-B152-E952-955B27C4F4E6}"/>
              </a:ext>
            </a:extLst>
          </p:cNvPr>
          <p:cNvSpPr txBox="1"/>
          <p:nvPr/>
        </p:nvSpPr>
        <p:spPr>
          <a:xfrm>
            <a:off x="2001670" y="4238106"/>
            <a:ext cx="409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E6EDF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pt-BR" b="0" i="0" dirty="0">
                <a:solidFill>
                  <a:srgbClr val="E6EDF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João Carlos Oliveira Caetano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5CB69E0-D760-79D2-2122-9837B09BF62F}"/>
              </a:ext>
            </a:extLst>
          </p:cNvPr>
          <p:cNvSpPr txBox="1"/>
          <p:nvPr/>
        </p:nvSpPr>
        <p:spPr>
          <a:xfrm>
            <a:off x="632952" y="1316723"/>
            <a:ext cx="17259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t-BR" b="1" i="0" dirty="0">
                <a:solidFill>
                  <a:srgbClr val="DEA95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Integrantes: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BE7E228-E550-71B8-4601-776AFFF539CA}"/>
              </a:ext>
            </a:extLst>
          </p:cNvPr>
          <p:cNvSpPr txBox="1"/>
          <p:nvPr/>
        </p:nvSpPr>
        <p:spPr>
          <a:xfrm>
            <a:off x="632952" y="1708164"/>
            <a:ext cx="41553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E6EDF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Armando Xavier de Amorim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E6EDF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Daniel de Souza Marcolino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E6EDF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Gabriel Costa de Cerqueira Bispo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E6EDF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b="0" i="0" dirty="0" err="1">
                <a:solidFill>
                  <a:srgbClr val="E6EDF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Maykon</a:t>
            </a:r>
            <a:r>
              <a:rPr lang="pt-BR" b="0" i="0" dirty="0">
                <a:solidFill>
                  <a:srgbClr val="E6EDF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Edésio Rosa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E6EDF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Roger Bastos Mendes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A18A9BD-E25E-C220-34A7-BA2BF179DEFD}"/>
              </a:ext>
            </a:extLst>
          </p:cNvPr>
          <p:cNvSpPr txBox="1"/>
          <p:nvPr/>
        </p:nvSpPr>
        <p:spPr>
          <a:xfrm>
            <a:off x="681596" y="4244275"/>
            <a:ext cx="155042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pt-BR" b="1" i="0" dirty="0">
                <a:solidFill>
                  <a:srgbClr val="DEA95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Orientador: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52C333E-7886-38B1-5709-7D7185FD09AA}"/>
              </a:ext>
            </a:extLst>
          </p:cNvPr>
          <p:cNvSpPr txBox="1"/>
          <p:nvPr/>
        </p:nvSpPr>
        <p:spPr>
          <a:xfrm>
            <a:off x="672028" y="5349351"/>
            <a:ext cx="7475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E6EDF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J</a:t>
            </a:r>
            <a:r>
              <a:rPr lang="pt-BR" dirty="0">
                <a:solidFill>
                  <a:srgbClr val="E6EDF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onatas Felipe Nunes Soares – Proprietário da JP Studio Barber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E6EDF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Localização: Nova </a:t>
            </a:r>
            <a:r>
              <a:rPr lang="pt-BR" dirty="0">
                <a:solidFill>
                  <a:srgbClr val="E6EDF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Lima - MG</a:t>
            </a:r>
            <a:endParaRPr lang="pt-BR" b="0" i="0" dirty="0">
              <a:solidFill>
                <a:srgbClr val="E6EDF3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7F826F4-CA9B-02F3-D54D-F47B50A6EE42}"/>
              </a:ext>
            </a:extLst>
          </p:cNvPr>
          <p:cNvSpPr txBox="1"/>
          <p:nvPr/>
        </p:nvSpPr>
        <p:spPr>
          <a:xfrm>
            <a:off x="690235" y="4965170"/>
            <a:ext cx="10951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pt-BR" b="1" dirty="0">
                <a:solidFill>
                  <a:srgbClr val="DEA9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Cliente</a:t>
            </a:r>
            <a:r>
              <a:rPr lang="pt-BR" b="1" i="0" dirty="0">
                <a:solidFill>
                  <a:srgbClr val="DEA95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1107FF1-7CEE-F54F-1619-FF66CFC583D4}"/>
              </a:ext>
            </a:extLst>
          </p:cNvPr>
          <p:cNvSpPr txBox="1"/>
          <p:nvPr/>
        </p:nvSpPr>
        <p:spPr>
          <a:xfrm>
            <a:off x="665907" y="3487843"/>
            <a:ext cx="9573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pt-BR" b="1" dirty="0">
                <a:solidFill>
                  <a:srgbClr val="DEA9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Curso</a:t>
            </a:r>
            <a:r>
              <a:rPr lang="pt-BR" b="1" i="0" dirty="0">
                <a:solidFill>
                  <a:srgbClr val="DEA95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299D16F-D9EB-EECF-C88D-DE77BA58824B}"/>
              </a:ext>
            </a:extLst>
          </p:cNvPr>
          <p:cNvSpPr txBox="1"/>
          <p:nvPr/>
        </p:nvSpPr>
        <p:spPr>
          <a:xfrm>
            <a:off x="1453687" y="3478943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b="0" i="0" dirty="0">
                <a:solidFill>
                  <a:srgbClr val="E6EDF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Análise e Desenvolvimento de Sistema - EAD</a:t>
            </a:r>
            <a:endParaRPr lang="pt-BR" b="0" i="0" dirty="0">
              <a:solidFill>
                <a:srgbClr val="E6EDF3"/>
              </a:solidFill>
              <a:effectLst/>
              <a:highlight>
                <a:srgbClr val="0D1117"/>
              </a:highligh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7AEB239-2BED-390D-84C1-EFE81A16784D}"/>
              </a:ext>
            </a:extLst>
          </p:cNvPr>
          <p:cNvSpPr txBox="1"/>
          <p:nvPr/>
        </p:nvSpPr>
        <p:spPr>
          <a:xfrm>
            <a:off x="681596" y="3856018"/>
            <a:ext cx="14253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pt-BR" b="1" i="0" dirty="0">
                <a:solidFill>
                  <a:srgbClr val="DEA95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Disciplina: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9160B59-B7B7-0AFA-279D-7F23182FABA7}"/>
              </a:ext>
            </a:extLst>
          </p:cNvPr>
          <p:cNvSpPr txBox="1"/>
          <p:nvPr/>
        </p:nvSpPr>
        <p:spPr>
          <a:xfrm>
            <a:off x="1858334" y="3856018"/>
            <a:ext cx="1000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dirty="0">
                <a:solidFill>
                  <a:srgbClr val="E6EDF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EIXO 5 - </a:t>
            </a:r>
            <a:r>
              <a:rPr lang="pt-BR" b="0" i="0" dirty="0">
                <a:solidFill>
                  <a:srgbClr val="E6EDF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Projeto: Desenvolvimento de um Sistema Sociotécnico Inovador (TURMA 04)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5D7A269-36DA-5E8C-A31F-7620A869DC2C}"/>
              </a:ext>
            </a:extLst>
          </p:cNvPr>
          <p:cNvCxnSpPr>
            <a:cxnSpLocks/>
          </p:cNvCxnSpPr>
          <p:nvPr/>
        </p:nvCxnSpPr>
        <p:spPr>
          <a:xfrm>
            <a:off x="665907" y="3283226"/>
            <a:ext cx="10969502" cy="0"/>
          </a:xfrm>
          <a:prstGeom prst="line">
            <a:avLst/>
          </a:prstGeom>
          <a:ln>
            <a:solidFill>
              <a:srgbClr val="DEA9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FA8D5D7B-35FA-16C1-F3BA-4BEFAE5BF38F}"/>
              </a:ext>
            </a:extLst>
          </p:cNvPr>
          <p:cNvCxnSpPr>
            <a:cxnSpLocks/>
          </p:cNvCxnSpPr>
          <p:nvPr/>
        </p:nvCxnSpPr>
        <p:spPr>
          <a:xfrm>
            <a:off x="665907" y="4817993"/>
            <a:ext cx="10843675" cy="0"/>
          </a:xfrm>
          <a:prstGeom prst="line">
            <a:avLst/>
          </a:prstGeom>
          <a:ln>
            <a:solidFill>
              <a:srgbClr val="DEA9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88F99DEA-1B16-4E79-9947-CF777DBB4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282" y="365125"/>
            <a:ext cx="1052300" cy="10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3967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45FFF-4726-0B5A-3CA9-744466206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82" y="696700"/>
            <a:ext cx="3866322" cy="720725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34BADE-4EA1-42E7-FC5E-488702307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445" y="1694836"/>
            <a:ext cx="9898312" cy="1944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0" i="0" dirty="0">
                <a:solidFill>
                  <a:srgbClr val="E6EDF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 projeto envolve o desenvolvimento de um sistema de agendamentos on-line para a empresa JP </a:t>
            </a:r>
            <a:r>
              <a:rPr lang="pt-BR" sz="2400" b="0" i="0" dirty="0" err="1">
                <a:solidFill>
                  <a:srgbClr val="E6EDF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Barber</a:t>
            </a:r>
            <a:r>
              <a:rPr lang="pt-BR" sz="2400" b="0" i="0" dirty="0">
                <a:solidFill>
                  <a:srgbClr val="E6EDF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localizada em Nova Lima - MG, onde o profissional Jonatas realiza os atendimentos de serviços de barbearia em geral, para sua cartela de clientes já consolidada.</a:t>
            </a:r>
            <a:endParaRPr lang="pt-BR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5D2923-FD54-3B4D-A760-D349536FD150}"/>
              </a:ext>
            </a:extLst>
          </p:cNvPr>
          <p:cNvCxnSpPr>
            <a:cxnSpLocks/>
          </p:cNvCxnSpPr>
          <p:nvPr/>
        </p:nvCxnSpPr>
        <p:spPr>
          <a:xfrm>
            <a:off x="838200" y="1429849"/>
            <a:ext cx="3760304" cy="0"/>
          </a:xfrm>
          <a:prstGeom prst="line">
            <a:avLst/>
          </a:prstGeom>
          <a:ln>
            <a:solidFill>
              <a:srgbClr val="DEA9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4A1C5C0-EB77-D69A-CD79-C8EB17BD61DA}"/>
              </a:ext>
            </a:extLst>
          </p:cNvPr>
          <p:cNvSpPr txBox="1">
            <a:spLocks/>
          </p:cNvSpPr>
          <p:nvPr/>
        </p:nvSpPr>
        <p:spPr>
          <a:xfrm>
            <a:off x="809445" y="3865069"/>
            <a:ext cx="10515600" cy="2627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 sz="1800">
                <a:solidFill>
                  <a:srgbClr val="C2995B"/>
                </a:solidFill>
              </a:defRPr>
            </a:pPr>
            <a:r>
              <a:rPr lang="pt-BR" sz="1800" dirty="0">
                <a:latin typeface="Poppins" panose="00000500000000000000" pitchFamily="2" charset="0"/>
                <a:cs typeface="Poppins" panose="00000500000000000000" pitchFamily="2" charset="0"/>
              </a:rPr>
              <a:t>Brasil: 4º maior mercado global de beleza</a:t>
            </a:r>
          </a:p>
          <a:p>
            <a:pPr>
              <a:defRPr sz="1800">
                <a:solidFill>
                  <a:srgbClr val="C2995B"/>
                </a:solidFill>
              </a:defRPr>
            </a:pPr>
            <a:r>
              <a:rPr lang="pt-BR" sz="1800" dirty="0">
                <a:latin typeface="Poppins" panose="00000500000000000000" pitchFamily="2" charset="0"/>
                <a:cs typeface="Poppins" panose="00000500000000000000" pitchFamily="2" charset="0"/>
              </a:rPr>
              <a:t>Brasileiros gastam 2% do orçamento em beleza e estética</a:t>
            </a:r>
          </a:p>
          <a:p>
            <a:pPr>
              <a:defRPr sz="1800">
                <a:solidFill>
                  <a:srgbClr val="C2995B"/>
                </a:solidFill>
              </a:defRPr>
            </a:pPr>
            <a:r>
              <a:rPr lang="pt-BR" sz="1800" dirty="0">
                <a:latin typeface="Poppins" panose="00000500000000000000" pitchFamily="2" charset="0"/>
                <a:cs typeface="Poppins" panose="00000500000000000000" pitchFamily="2" charset="0"/>
              </a:rPr>
              <a:t>Mercado consolidado e rentável</a:t>
            </a:r>
          </a:p>
          <a:p>
            <a:pPr>
              <a:defRPr sz="1800">
                <a:solidFill>
                  <a:srgbClr val="C2995B"/>
                </a:solidFill>
              </a:defRPr>
            </a:pPr>
            <a:r>
              <a:rPr lang="pt-BR" sz="1800" dirty="0">
                <a:latin typeface="Poppins" panose="00000500000000000000" pitchFamily="2" charset="0"/>
                <a:cs typeface="Poppins" panose="00000500000000000000" pitchFamily="2" charset="0"/>
              </a:rPr>
              <a:t>Alta demanda por serviços de estética</a:t>
            </a:r>
          </a:p>
          <a:p>
            <a:pPr>
              <a:defRPr sz="1800">
                <a:solidFill>
                  <a:srgbClr val="C2995B"/>
                </a:solidFill>
              </a:defRPr>
            </a:pPr>
            <a:r>
              <a:rPr lang="pt-BR" sz="1800" dirty="0">
                <a:latin typeface="Poppins" panose="00000500000000000000" pitchFamily="2" charset="0"/>
                <a:cs typeface="Poppins" panose="00000500000000000000" pitchFamily="2" charset="0"/>
              </a:rPr>
              <a:t>Necessidade de inovações tecnológicas</a:t>
            </a:r>
          </a:p>
          <a:p>
            <a:pPr>
              <a:defRPr sz="1800">
                <a:solidFill>
                  <a:srgbClr val="C2995B"/>
                </a:solidFill>
              </a:defRPr>
            </a:pPr>
            <a:r>
              <a:rPr lang="pt-BR" sz="1800" dirty="0">
                <a:latin typeface="Poppins" panose="00000500000000000000" pitchFamily="2" charset="0"/>
                <a:cs typeface="Poppins" panose="00000500000000000000" pitchFamily="2" charset="0"/>
              </a:rPr>
              <a:t>Atração de público que valoriza conveniência</a:t>
            </a:r>
          </a:p>
          <a:p>
            <a:pPr>
              <a:defRPr sz="1800">
                <a:solidFill>
                  <a:srgbClr val="C2995B"/>
                </a:solidFill>
              </a:defRPr>
            </a:pP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15204C3-27E8-43D8-B6AE-15707B7A8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282" y="365125"/>
            <a:ext cx="1052300" cy="10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1583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45FFF-4726-0B5A-3CA9-744466206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05" y="696700"/>
            <a:ext cx="3409950" cy="720725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PROBLEMA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34BADE-4EA1-42E7-FC5E-488702307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56" y="1634297"/>
            <a:ext cx="10749951" cy="1944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b="0" i="0" dirty="0">
                <a:solidFill>
                  <a:srgbClr val="E6EDF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 barbearia enfrenta dificuldades com a gestão manual de agendamentos, resultando em erros, conflitos de horários e pausa nos atendimentos para o agendamento de clientes, que consequentemente afeta a produtividade. A equipe reduzida de funcionários torna o processo ainda mais desafiador, exigindo uma solução automatizada.</a:t>
            </a:r>
            <a:endParaRPr lang="pt-BR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5D2923-FD54-3B4D-A760-D349536FD150}"/>
              </a:ext>
            </a:extLst>
          </p:cNvPr>
          <p:cNvCxnSpPr>
            <a:cxnSpLocks/>
          </p:cNvCxnSpPr>
          <p:nvPr/>
        </p:nvCxnSpPr>
        <p:spPr>
          <a:xfrm>
            <a:off x="986405" y="1417425"/>
            <a:ext cx="2928731" cy="0"/>
          </a:xfrm>
          <a:prstGeom prst="line">
            <a:avLst/>
          </a:prstGeom>
          <a:ln>
            <a:solidFill>
              <a:srgbClr val="DEA9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4A1C5C0-EB77-D69A-CD79-C8EB17BD61DA}"/>
              </a:ext>
            </a:extLst>
          </p:cNvPr>
          <p:cNvSpPr txBox="1">
            <a:spLocks/>
          </p:cNvSpPr>
          <p:nvPr/>
        </p:nvSpPr>
        <p:spPr>
          <a:xfrm>
            <a:off x="866956" y="4018083"/>
            <a:ext cx="10515600" cy="1514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>
                <a:solidFill>
                  <a:srgbClr val="C2995B"/>
                </a:solidFill>
              </a:defRPr>
            </a:pP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Erros e conflitos de horários</a:t>
            </a:r>
          </a:p>
          <a:p>
            <a:pPr>
              <a:defRPr sz="1800">
                <a:solidFill>
                  <a:srgbClr val="C2995B"/>
                </a:solidFill>
              </a:defRPr>
            </a:pP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Pausas para agendamentos manuais</a:t>
            </a:r>
          </a:p>
          <a:p>
            <a:pPr>
              <a:defRPr sz="1800">
                <a:solidFill>
                  <a:srgbClr val="C2995B"/>
                </a:solidFill>
              </a:defRPr>
            </a:pP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Necessidade de solução automatizada</a:t>
            </a:r>
          </a:p>
          <a:p>
            <a:pPr>
              <a:defRPr sz="1800">
                <a:solidFill>
                  <a:srgbClr val="C2995B"/>
                </a:solidFill>
              </a:defRPr>
            </a:pP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041D6DD-646D-4D9A-91FE-F7A91FDB5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282" y="365125"/>
            <a:ext cx="1052300" cy="10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6153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45FFF-4726-0B5A-3CA9-744466206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45" y="695043"/>
            <a:ext cx="3409950" cy="720725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34BADE-4EA1-42E7-FC5E-488702307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445" y="1642220"/>
            <a:ext cx="10515600" cy="1944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0" i="0" dirty="0">
                <a:solidFill>
                  <a:srgbClr val="E6EDF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 aplicação foi criada para melhorar a organização dos horários e serviços de uma barbearia local, proporcionando uma experiência mais agradável para os clientes e aumentando a eficiência do atendimento.</a:t>
            </a:r>
            <a:endParaRPr lang="pt-BR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5D2923-FD54-3B4D-A760-D349536FD150}"/>
              </a:ext>
            </a:extLst>
          </p:cNvPr>
          <p:cNvCxnSpPr>
            <a:cxnSpLocks/>
          </p:cNvCxnSpPr>
          <p:nvPr/>
        </p:nvCxnSpPr>
        <p:spPr>
          <a:xfrm>
            <a:off x="923745" y="1415768"/>
            <a:ext cx="2972394" cy="1657"/>
          </a:xfrm>
          <a:prstGeom prst="line">
            <a:avLst/>
          </a:prstGeom>
          <a:ln>
            <a:solidFill>
              <a:srgbClr val="DEA9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4A1C5C0-EB77-D69A-CD79-C8EB17BD61DA}"/>
              </a:ext>
            </a:extLst>
          </p:cNvPr>
          <p:cNvSpPr txBox="1">
            <a:spLocks/>
          </p:cNvSpPr>
          <p:nvPr/>
        </p:nvSpPr>
        <p:spPr>
          <a:xfrm>
            <a:off x="809445" y="3269411"/>
            <a:ext cx="10515600" cy="3433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>
                <a:solidFill>
                  <a:srgbClr val="C2995B"/>
                </a:solidFill>
              </a:defRPr>
            </a:pP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Com a possibilidade de marcar serviços de forma simples e rápida, o usuário tem mais comodidade e transparência.</a:t>
            </a:r>
          </a:p>
          <a:p>
            <a:pPr>
              <a:defRPr sz="1800">
                <a:solidFill>
                  <a:srgbClr val="C2995B"/>
                </a:solidFill>
              </a:defRPr>
            </a:pP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A sistematização do agendamento minimiza a necessidade de gerenciar manualmente os horários, reduzindo possíveis falhas e profissionalizando o negócio.</a:t>
            </a:r>
          </a:p>
          <a:p>
            <a:pPr>
              <a:defRPr sz="1800">
                <a:solidFill>
                  <a:srgbClr val="C2995B"/>
                </a:solidFill>
              </a:defRPr>
            </a:pP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Ofertando um app moderno, a barbearia mostra que está investindo em uma solução tecnológica, que é um diferencial no mercado.</a:t>
            </a:r>
          </a:p>
          <a:p>
            <a:pPr>
              <a:defRPr sz="1800">
                <a:solidFill>
                  <a:srgbClr val="C2995B"/>
                </a:solidFill>
              </a:defRPr>
            </a:pP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Melhora-se a percepção do serviço, pois o preenchimento de datas e horários disponíveis é gerenciado diariamente pelo barbeiro, resultando em um atendimento mais pontual.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845EBD7-17FC-4B12-85D9-16DADF170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282" y="365125"/>
            <a:ext cx="1052300" cy="10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4251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45FFF-4726-0B5A-3CA9-744466206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45" y="696700"/>
            <a:ext cx="10028584" cy="720725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RELAÇÃO COM A EXTENSÃO UNIVERSITÁRIA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34BADE-4EA1-42E7-FC5E-488702307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445" y="1929772"/>
            <a:ext cx="10515600" cy="1944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b="0" i="0" dirty="0">
                <a:solidFill>
                  <a:srgbClr val="E6EDF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 projeto fornecerá visões valiosas sobre as necessidades específicas de pequenas empresas de serviços, auxiliando na entrega de uma solução personalizada e eficaz. A implantação deste sistema sociotécnico no JP Studio </a:t>
            </a:r>
            <a:r>
              <a:rPr lang="pt-BR" sz="2400" b="0" i="0" dirty="0" err="1">
                <a:solidFill>
                  <a:srgbClr val="E6EDF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Barber</a:t>
            </a:r>
            <a:r>
              <a:rPr lang="pt-BR" sz="2400" b="0" i="0" dirty="0">
                <a:solidFill>
                  <a:srgbClr val="E6EDF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terá um impacto social significativo. Ele não apenas melhorará a eficiência das operações da barbearia, mas também contribuirá para a satisfação das clientes, promovendo um ambiente mais amigável e organizado. Através deste projeto, os alunos têm a oportunidade de contribuir com a sociedade, proporcionando uma solução que combina teoria e prática, beneficiando tanto o parceiro quanto a formação acadêmica dos estudantes.</a:t>
            </a:r>
            <a:endParaRPr lang="pt-BR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5D2923-FD54-3B4D-A760-D349536FD150}"/>
              </a:ext>
            </a:extLst>
          </p:cNvPr>
          <p:cNvCxnSpPr>
            <a:cxnSpLocks/>
          </p:cNvCxnSpPr>
          <p:nvPr/>
        </p:nvCxnSpPr>
        <p:spPr>
          <a:xfrm>
            <a:off x="809445" y="1434130"/>
            <a:ext cx="9369287" cy="0"/>
          </a:xfrm>
          <a:prstGeom prst="line">
            <a:avLst/>
          </a:prstGeom>
          <a:ln>
            <a:solidFill>
              <a:srgbClr val="DEA9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A5CAC843-465B-4FD3-9A56-36CC40836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282" y="365125"/>
            <a:ext cx="1052300" cy="10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2774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4A1C5C0-EB77-D69A-CD79-C8EB17BD61DA}"/>
              </a:ext>
            </a:extLst>
          </p:cNvPr>
          <p:cNvSpPr txBox="1">
            <a:spLocks/>
          </p:cNvSpPr>
          <p:nvPr/>
        </p:nvSpPr>
        <p:spPr>
          <a:xfrm>
            <a:off x="682418" y="995394"/>
            <a:ext cx="10515600" cy="532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>
                <a:solidFill>
                  <a:srgbClr val="C2995B"/>
                </a:solidFill>
              </a:defRPr>
            </a:pPr>
            <a:r>
              <a:rPr lang="pt-BR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Pontos Positivos da Experiência Extensionista</a:t>
            </a:r>
          </a:p>
          <a:p>
            <a:pPr>
              <a:defRPr sz="1800">
                <a:solidFill>
                  <a:srgbClr val="C2995B"/>
                </a:solidFill>
              </a:defRPr>
            </a:pP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defRPr sz="1800">
                <a:solidFill>
                  <a:srgbClr val="C2995B"/>
                </a:solidFill>
              </a:defRPr>
            </a:pP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Aprendizado Prático: A criação do app ofereceu uma chance de aplicar conhecimentos teóricos em um contexto real, aprimorando habilidades técnicas e práticas de programação.</a:t>
            </a:r>
          </a:p>
          <a:p>
            <a:pPr>
              <a:defRPr sz="1800">
                <a:solidFill>
                  <a:srgbClr val="C2995B"/>
                </a:solidFill>
              </a:defRPr>
            </a:pP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Benefício à Comunidade: O projeto trouxe vantagens diretas para um empreendedor local, ajudando o parceiro a modernizar seus processos e melhorar a experiência dos clientes.</a:t>
            </a:r>
          </a:p>
          <a:p>
            <a:pPr>
              <a:defRPr sz="1800">
                <a:solidFill>
                  <a:srgbClr val="C2995B"/>
                </a:solidFill>
              </a:defRPr>
            </a:pP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Desenvolvimento de Habilidades Interpessoais: Trabalhar em um projeto real nos ajudou a desenvolver habilidades como comunicação, trabalho em equipe e resolução de problemas.</a:t>
            </a:r>
          </a:p>
          <a:p>
            <a:pPr>
              <a:defRPr sz="1800">
                <a:solidFill>
                  <a:srgbClr val="C2995B"/>
                </a:solidFill>
              </a:defRPr>
            </a:pP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Feedback Imediato: A interação direta com os proprietários e clientes da barbearia permitiu receber feedback imediato, possibilitando ajustes rápidos e pertinentes na aplicação.</a:t>
            </a:r>
          </a:p>
          <a:p>
            <a:pPr>
              <a:defRPr sz="1800">
                <a:solidFill>
                  <a:srgbClr val="C2995B"/>
                </a:solidFill>
              </a:defRPr>
            </a:pP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Satisfação e Motivação: Visualizar o impacto positivo do trabalho aumentou a motivação e o senso de realização dos participantes do grupo.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CAC843-465B-4FD3-9A56-36CC40836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282" y="365125"/>
            <a:ext cx="1052300" cy="10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5613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4A1C5C0-EB77-D69A-CD79-C8EB17BD61DA}"/>
              </a:ext>
            </a:extLst>
          </p:cNvPr>
          <p:cNvSpPr txBox="1">
            <a:spLocks/>
          </p:cNvSpPr>
          <p:nvPr/>
        </p:nvSpPr>
        <p:spPr>
          <a:xfrm>
            <a:off x="682418" y="995394"/>
            <a:ext cx="10515600" cy="532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>
                <a:solidFill>
                  <a:srgbClr val="C2995B"/>
                </a:solidFill>
              </a:defRPr>
            </a:pPr>
            <a:r>
              <a:rPr lang="pt-BR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Desafios da Experiência Extensionista</a:t>
            </a:r>
          </a:p>
          <a:p>
            <a:pPr marL="0" indent="0">
              <a:buNone/>
              <a:defRPr sz="1800">
                <a:solidFill>
                  <a:srgbClr val="C2995B"/>
                </a:solidFill>
              </a:defRPr>
            </a:pPr>
            <a:endParaRPr lang="pt-BR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defRPr sz="1800">
                <a:solidFill>
                  <a:srgbClr val="C2995B"/>
                </a:solidFill>
              </a:defRPr>
            </a:pP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Levantamento de Requisitos: Compreender plenamente as necessidades e expectativas do barbeiro foi um desafio inicial, exigindo-se uma comunicação clara e detalhada com o proprietário.</a:t>
            </a:r>
          </a:p>
          <a:p>
            <a:pPr>
              <a:defRPr sz="1800">
                <a:solidFill>
                  <a:srgbClr val="C2995B"/>
                </a:solidFill>
              </a:defRPr>
            </a:pP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Gestão do Tempo: Conciliar o desenvolvimento do aplicativo com outras responsabilidades acadêmicas e pessoais demandou uma boa gestão do tempo e priorização de tarefas.</a:t>
            </a:r>
          </a:p>
          <a:p>
            <a:pPr>
              <a:defRPr sz="1800">
                <a:solidFill>
                  <a:srgbClr val="C2995B"/>
                </a:solidFill>
              </a:defRPr>
            </a:pPr>
            <a:r>
              <a:rPr lang="pt-BR" dirty="0">
                <a:latin typeface="Poppins" panose="00000500000000000000" pitchFamily="2" charset="0"/>
                <a:cs typeface="Poppins" panose="00000500000000000000" pitchFamily="2" charset="0"/>
              </a:rPr>
              <a:t>Limitações de Recursos: Trabalhar com recursos limitados, tanto em termos de tecnologia quanto de tempo e orçamento, foi um desafio que exigiu criatividade e eficiência, por vezes o improviso foi uma ferramenta necessária.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CAC843-465B-4FD3-9A56-36CC40836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282" y="365125"/>
            <a:ext cx="1052300" cy="10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0853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5101</TotalTime>
  <Words>786</Words>
  <Application>Microsoft Office PowerPoint</Application>
  <PresentationFormat>Widescreen</PresentationFormat>
  <Paragraphs>77</Paragraphs>
  <Slides>15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Aptos</vt:lpstr>
      <vt:lpstr>Arial</vt:lpstr>
      <vt:lpstr>Calibri</vt:lpstr>
      <vt:lpstr>Calibri Light</vt:lpstr>
      <vt:lpstr>Poppins</vt:lpstr>
      <vt:lpstr>Tema do Office</vt:lpstr>
      <vt:lpstr>Apresentação do PowerPoint</vt:lpstr>
      <vt:lpstr>ÍNDICE</vt:lpstr>
      <vt:lpstr>QUEM SOMOS</vt:lpstr>
      <vt:lpstr>INTRODUÇÃO</vt:lpstr>
      <vt:lpstr>PROBLEMA</vt:lpstr>
      <vt:lpstr>OBJETIVOS</vt:lpstr>
      <vt:lpstr>RELAÇÃO COM A EXTENSÃO UNIVERSITÁRIA</vt:lpstr>
      <vt:lpstr>Apresentação do PowerPoint</vt:lpstr>
      <vt:lpstr>Apresentação do PowerPoint</vt:lpstr>
      <vt:lpstr>TECNOLOGIAS UTILIZADAS</vt:lpstr>
      <vt:lpstr>ARTEFATO API</vt:lpstr>
      <vt:lpstr>ARTEFATOS FRONT END WEB</vt:lpstr>
      <vt:lpstr>ARTEFATO MOBILE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vitor hugo</dc:creator>
  <cp:lastModifiedBy>steffanillima@gmail.com</cp:lastModifiedBy>
  <cp:revision>22</cp:revision>
  <dcterms:created xsi:type="dcterms:W3CDTF">2023-12-05T00:28:47Z</dcterms:created>
  <dcterms:modified xsi:type="dcterms:W3CDTF">2024-06-23T23:20:39Z</dcterms:modified>
</cp:coreProperties>
</file>